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C9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1;&#1072;&#1082;&#1099;&#1090;&#1073;&#1077;&#1082;\Desktop\Zemlya3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ДАЙЫНДЫ</a:t>
            </a:r>
            <a:r>
              <a:rPr lang="kk-KZ" sz="4400" b="1" dirty="0" smtClean="0"/>
              <a:t>Қ ЖҰМЫСТАРЫ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Дайындық жұмыстарының құрамы: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Трассаны орнына келтіру және бекіту;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Жолға бөлінген жолақты тазалау;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Белгілеу жұмыстары;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Беткі құнарлы қабатты кесу;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Су әкетуді қамтамасыз ету.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ТРАССАНЫ ОРНЫНА КЕЛТІРУ ЖӘНЕ БЕКІТУ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4869160"/>
            <a:ext cx="7992888" cy="158268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сурет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жол трассасын бекіту: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 – түзу телімдерде; б - қисықтарда;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1 – белгілері бар шығарылатын бағаналар; 2 – шығарылатын қадалар; 3 – жолға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бөлінген жолақ шегі; 4 – жол осі; 5 – пикеттер; В - жолға бөлінген жолақ ені; НК – қисық басы; КК – қисық аяғы; ВУ – сүйір бұрыш ұшы; Т – қисықтар тангенсі; R – қисықтар радиусы; К – қисықтарға жанама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052736"/>
            <a:ext cx="626469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Autofit/>
          </a:bodyPr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ЖОЛҒА БӨЛІНГЕН ЖОЛАҚТЫ ТАЗАЛАУ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484784"/>
            <a:ext cx="7772400" cy="4535016"/>
          </a:xfrm>
        </p:spPr>
        <p:txBody>
          <a:bodyPr>
            <a:norm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Электр және байланыс жүйелері бағаналары мен желілерінен, үймереттер мен құбыр желілерінен босату;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Орманнан, талдардан және ағаш түбірлерінен тазалау;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Ірі тастардан тазалау және т.б.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95536" y="1124744"/>
          <a:ext cx="8235630" cy="5173160"/>
        </p:xfrm>
        <a:graphic>
          <a:graphicData uri="http://schemas.openxmlformats.org/drawingml/2006/table">
            <a:tbl>
              <a:tblPr/>
              <a:tblGrid>
                <a:gridCol w="1512168"/>
                <a:gridCol w="1233042"/>
                <a:gridCol w="1372605"/>
                <a:gridCol w="1372605"/>
                <a:gridCol w="1372605"/>
                <a:gridCol w="1372605"/>
              </a:tblGrid>
              <a:tr h="70979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Автомобиль жолының санаты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Қозғалу </a:t>
                      </a:r>
                      <a:r>
                        <a:rPr lang="kk-KZ" sz="2000" dirty="0" smtClean="0">
                          <a:latin typeface="Times New Roman"/>
                          <a:ea typeface="Times New Roman"/>
                        </a:rPr>
                        <a:t>жолағы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kk-KZ" sz="2000" dirty="0" smtClean="0">
                          <a:latin typeface="Times New Roman"/>
                          <a:ea typeface="Times New Roman"/>
                        </a:rPr>
                        <a:t>ның </a:t>
                      </a: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саны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Бөлінген жолақтың жалпы ені, м 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(жергілікті жердің көлденең еңістігінде)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9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0-ден 1:20 на дейін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1:20-нан 1:10-на дейін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0-ден 1:20 на дейін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1:20-нан 1:10-на дейін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Ауылшаруашылық маңызы бар жерлер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Ауылшаруашылық үшін жарамсыз жерлер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63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74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55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56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65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47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48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55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56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39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III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26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28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36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IV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36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V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22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33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34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190001" y="-140731"/>
            <a:ext cx="476399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4.1 кесте – Жер бөлу нормасы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Орманнан, талдардан және ағаш түбірлерінен тазалау реттілігі: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k-KZ" dirty="0" smtClean="0"/>
              <a:t>Талдарды және ұсақ теректерді кесу;</a:t>
            </a:r>
            <a:endParaRPr lang="ru-RU" dirty="0" smtClean="0"/>
          </a:p>
          <a:p>
            <a:pPr lvl="0"/>
            <a:r>
              <a:rPr lang="kk-KZ" dirty="0" smtClean="0"/>
              <a:t>Үлкен теректерді аралау және құлату;</a:t>
            </a:r>
            <a:endParaRPr lang="ru-RU" dirty="0" smtClean="0"/>
          </a:p>
          <a:p>
            <a:pPr lvl="0"/>
            <a:r>
              <a:rPr lang="kk-KZ" dirty="0" smtClean="0"/>
              <a:t>Діңдерін бұтақтардан тазалау және тазаланатын жолақ шетіне шығару;</a:t>
            </a:r>
            <a:endParaRPr lang="ru-RU" dirty="0" smtClean="0"/>
          </a:p>
          <a:p>
            <a:pPr lvl="0"/>
            <a:r>
              <a:rPr lang="kk-KZ" dirty="0" smtClean="0"/>
              <a:t>Ағаш түбірлерін тамырымен жұлу және тазалау;</a:t>
            </a:r>
            <a:endParaRPr lang="ru-RU" dirty="0" smtClean="0"/>
          </a:p>
          <a:p>
            <a:r>
              <a:rPr lang="kk-KZ" dirty="0" smtClean="0"/>
              <a:t>Теректерді құлату және түбірлерін тазалаудан қалған орларды бітеу.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Дайындық жұмыстарына арналған машиналар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149080"/>
            <a:ext cx="3744416" cy="20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844824"/>
            <a:ext cx="748883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548681"/>
          <a:ext cx="8352926" cy="5583392"/>
        </p:xfrm>
        <a:graphic>
          <a:graphicData uri="http://schemas.openxmlformats.org/drawingml/2006/table">
            <a:tbl>
              <a:tblPr/>
              <a:tblGrid>
                <a:gridCol w="1479592"/>
                <a:gridCol w="1377460"/>
                <a:gridCol w="1377460"/>
                <a:gridCol w="1377460"/>
                <a:gridCol w="1370477"/>
                <a:gridCol w="1370477"/>
              </a:tblGrid>
              <a:tr h="4821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Көрсеткіштері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Тал кескіштер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Түбір жұлғыштар-жинағыштар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(Корчевателн-собиратели)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32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ДП-4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ДП-24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ДП-3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төрт табанды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ДП-25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төрт табанды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ДП-8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алты табанды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базалы трактор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Т-100МЗГП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Т130.1Г-1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Т-100МЗГП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Т130.1Г-1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ДТ-75Б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қозғалтқыш қуаты, кВТ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79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103/118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79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103/118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55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4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Жұмыс өнімділігі, сағатына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0,4...0,5 га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0,5...0,8 га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0,15 га/ 20 түбірге дейін,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12 м</a:t>
                      </a:r>
                      <a:r>
                        <a:rPr lang="kk-KZ" sz="1600" baseline="3000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0,2 га/45 түбірге дейін,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8 м</a:t>
                      </a:r>
                      <a:r>
                        <a:rPr lang="kk-KZ" sz="1600" baseline="3000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4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Кесілетін теректер диаметрлері, мм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200...300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400-ге дейін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450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450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300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53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Қайырма: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Алу ені, мм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Жоспарда пышақ қою бұрышы, град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3600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3600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1380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1380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2170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ТЕГІС ЖЕРЛЕРДЕ БҮЙІРЛІК ҚОРЫ БАР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ҮЙІНДІЛЕРДІ БЕЛГІЛЕУ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kk-KZ" dirty="0" smtClean="0"/>
              <a:t>4 – сурет – үйінді белгілегенде қадалар орнату схемасы:</a:t>
            </a:r>
            <a:endParaRPr lang="ru-RU" dirty="0" smtClean="0"/>
          </a:p>
          <a:p>
            <a:pPr>
              <a:buNone/>
            </a:pPr>
            <a:r>
              <a:rPr lang="kk-KZ" i="1" dirty="0" smtClean="0"/>
              <a:t>В</a:t>
            </a:r>
            <a:r>
              <a:rPr lang="kk-KZ" dirty="0" smtClean="0"/>
              <a:t> – жол жамылғысы асты деңгейінде топырақ</a:t>
            </a:r>
            <a:r>
              <a:rPr lang="en-US" dirty="0" smtClean="0"/>
              <a:t> </a:t>
            </a:r>
            <a:r>
              <a:rPr lang="kk-KZ" dirty="0" smtClean="0"/>
              <a:t>үйіндісінің ені, м; </a:t>
            </a:r>
            <a:r>
              <a:rPr lang="kk-KZ" i="1" dirty="0" smtClean="0"/>
              <a:t>Н</a:t>
            </a:r>
            <a:r>
              <a:rPr lang="kk-KZ" dirty="0" smtClean="0"/>
              <a:t> – үйінді биіктігі, м; </a:t>
            </a:r>
            <a:r>
              <a:rPr lang="kk-KZ" i="1" dirty="0" smtClean="0"/>
              <a:t>m</a:t>
            </a:r>
            <a:r>
              <a:rPr lang="kk-KZ" dirty="0" smtClean="0"/>
              <a:t> – үйінді және қор құламаларының жату коэффициенті; </a:t>
            </a:r>
            <a:r>
              <a:rPr lang="kk-KZ" i="1" dirty="0" smtClean="0"/>
              <a:t>Нр</a:t>
            </a:r>
            <a:r>
              <a:rPr lang="kk-KZ" dirty="0" smtClean="0"/>
              <a:t> – бүйірлік қордың орташа тереңдігі, м (</a:t>
            </a:r>
            <a:r>
              <a:rPr lang="kk-KZ" i="1" dirty="0" smtClean="0"/>
              <a:t>Нр </a:t>
            </a:r>
            <a:r>
              <a:rPr lang="kk-KZ" dirty="0" smtClean="0"/>
              <a:t>&lt; 1м)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628800"/>
            <a:ext cx="669674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548680"/>
            <a:ext cx="7772400" cy="547112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kk-KZ" sz="2800" dirty="0" smtClean="0"/>
              <a:t>Жол жамылғысы асты деңгейінде топырақ үйіндісінің енін есептелетін формула:</a:t>
            </a:r>
            <a:endParaRPr lang="ru-RU" sz="2800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kk-KZ" i="1" dirty="0" smtClean="0"/>
              <a:t>B = b + 2mh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мұнда </a:t>
            </a:r>
            <a:r>
              <a:rPr lang="kk-KZ" i="1" dirty="0" smtClean="0"/>
              <a:t>  b – үйінді бетінің ені, м;</a:t>
            </a:r>
            <a:endParaRPr lang="ru-RU" dirty="0" smtClean="0"/>
          </a:p>
          <a:p>
            <a:pPr>
              <a:buNone/>
            </a:pPr>
            <a:r>
              <a:rPr lang="kk-KZ" i="1" dirty="0" smtClean="0"/>
              <a:t>h – жол жамылғысы конструкциясының қалыңдығы, м.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мұнда </a:t>
            </a:r>
            <a:r>
              <a:rPr lang="kk-KZ" i="1" dirty="0" smtClean="0"/>
              <a:t>l</a:t>
            </a:r>
            <a:r>
              <a:rPr lang="kk-KZ" i="1" baseline="-25000" dirty="0" smtClean="0"/>
              <a:t>1</a:t>
            </a:r>
            <a:r>
              <a:rPr lang="kk-KZ" dirty="0" smtClean="0"/>
              <a:t> – үйінді осінен табаны шетініне дейінгі қашықтық, м;</a:t>
            </a:r>
            <a:endParaRPr lang="ru-RU" dirty="0" smtClean="0"/>
          </a:p>
          <a:p>
            <a:pPr>
              <a:buNone/>
            </a:pPr>
            <a:r>
              <a:rPr lang="kk-KZ" i="1" dirty="0" smtClean="0"/>
              <a:t>l</a:t>
            </a:r>
            <a:r>
              <a:rPr lang="kk-KZ" i="1" baseline="-25000" dirty="0" smtClean="0"/>
              <a:t>2</a:t>
            </a:r>
            <a:r>
              <a:rPr lang="kk-KZ" dirty="0" smtClean="0"/>
              <a:t> - үйінді осінен бүйірлік қор жиегіне дейінгі қашықтық, м; </a:t>
            </a:r>
            <a:endParaRPr lang="ru-RU" dirty="0" smtClean="0"/>
          </a:p>
          <a:p>
            <a:pPr>
              <a:buNone/>
            </a:pPr>
            <a:r>
              <a:rPr lang="kk-KZ" i="1" dirty="0" smtClean="0"/>
              <a:t>Wн</a:t>
            </a:r>
            <a:r>
              <a:rPr lang="kk-KZ" dirty="0" smtClean="0"/>
              <a:t> – үйінді көлденең қимасының ауданы, м</a:t>
            </a:r>
            <a:r>
              <a:rPr lang="kk-KZ" baseline="30000" dirty="0" smtClean="0"/>
              <a:t>2</a:t>
            </a:r>
            <a:endParaRPr lang="ru-RU" dirty="0" smtClean="0"/>
          </a:p>
          <a:p>
            <a:pPr>
              <a:buNone/>
            </a:pPr>
            <a:r>
              <a:rPr lang="kk-KZ" i="1" dirty="0" smtClean="0"/>
              <a:t>Кп</a:t>
            </a:r>
            <a:r>
              <a:rPr lang="kk-KZ" dirty="0" smtClean="0"/>
              <a:t> – салыстырмалы нығыздау коэффициенті.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996952"/>
            <a:ext cx="115212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996952"/>
            <a:ext cx="201622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ҚИҒАШ ТЕЛІМДЕРДЕ  ҮЙІНДІЛЕРДІ БЕЛГІЛЕУ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kk-KZ" dirty="0" smtClean="0"/>
              <a:t>Құлама төменгі жағы:</a:t>
            </a:r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kk-KZ" dirty="0" smtClean="0"/>
              <a:t>Құлама жоғарғы жағы: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12776"/>
            <a:ext cx="619268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869160"/>
            <a:ext cx="1965452" cy="630428"/>
          </a:xfrm>
          <a:prstGeom prst="rect">
            <a:avLst/>
          </a:prstGeom>
          <a:noFill/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098" y="3933053"/>
            <a:ext cx="1874722" cy="612890"/>
          </a:xfrm>
          <a:prstGeom prst="rect">
            <a:avLst/>
          </a:prstGeom>
          <a:noFill/>
        </p:spPr>
      </p:pic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96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ҚАЗЫНДЫЛАРДЫ БЕЛГІЛЕУ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– горизонталды телімде; 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– бірдей көлденең еңістікті қиғаш телімдерде: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 – құламалық лекало; 2 – қада (веха)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908720"/>
            <a:ext cx="604867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725144"/>
            <a:ext cx="1859356" cy="49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5589240"/>
            <a:ext cx="23762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5589240"/>
            <a:ext cx="216024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solidFill>
                  <a:srgbClr val="FF5C9C"/>
                </a:solidFill>
                <a:latin typeface="Times New Roman" pitchFamily="18" charset="0"/>
                <a:cs typeface="Times New Roman" pitchFamily="18" charset="0"/>
              </a:rPr>
              <a:t>ҚҰНАРЛЫ ҚАБАТТЫ КЕСУ</a:t>
            </a:r>
            <a:endParaRPr lang="ru-RU" sz="2400" dirty="0">
              <a:solidFill>
                <a:srgbClr val="FF5C9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55272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emlya3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88640"/>
            <a:ext cx="8496943" cy="59565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274</TotalTime>
  <Words>533</Words>
  <Application>Microsoft Office PowerPoint</Application>
  <PresentationFormat>Экран (4:3)</PresentationFormat>
  <Paragraphs>183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ДАЙЫНДЫҚ ЖҰМЫСТАРЫ</vt:lpstr>
      <vt:lpstr>Дайындық жұмыстарының құрамы:</vt:lpstr>
      <vt:lpstr>ТРАССАНЫ ОРНЫНА КЕЛТІРУ ЖӘНЕ БЕКІТУ</vt:lpstr>
      <vt:lpstr>ЖОЛҒА БӨЛІНГЕН ЖОЛАҚТЫ ТАЗАЛАУ</vt:lpstr>
      <vt:lpstr>Слайд 5</vt:lpstr>
      <vt:lpstr>Орманнан, талдардан және ағаш түбірлерінен тазалау реттілігі:</vt:lpstr>
      <vt:lpstr>Дайындық жұмыстарына арналған машиналар</vt:lpstr>
      <vt:lpstr>Слайд 8</vt:lpstr>
      <vt:lpstr>ТЕГІС ЖЕРЛЕРДЕ БҮЙІРЛІК ҚОРЫ БАР  ҮЙІНДІЛЕРДІ БЕЛГІЛЕУ</vt:lpstr>
      <vt:lpstr>Слайд 10</vt:lpstr>
      <vt:lpstr>ҚИҒАШ ТЕЛІМДЕРДЕ  ҮЙІНДІЛЕРДІ БЕЛГІЛЕУ</vt:lpstr>
      <vt:lpstr>ҚАЗЫНДЫЛАРДЫ БЕЛГІЛЕУ</vt:lpstr>
      <vt:lpstr>ҚҰНАРЛЫ ҚАБАТТЫ КЕСУ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Mura</dc:creator>
  <cp:lastModifiedBy>Бакытбек</cp:lastModifiedBy>
  <cp:revision>29</cp:revision>
  <dcterms:created xsi:type="dcterms:W3CDTF">2014-02-09T09:52:24Z</dcterms:created>
  <dcterms:modified xsi:type="dcterms:W3CDTF">2014-02-13T08:34:30Z</dcterms:modified>
</cp:coreProperties>
</file>